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9" r:id="rId3"/>
    <p:sldId id="258" r:id="rId4"/>
    <p:sldId id="256" r:id="rId5"/>
    <p:sldId id="260" r:id="rId6"/>
    <p:sldId id="261" r:id="rId7"/>
    <p:sldId id="262" r:id="rId8"/>
    <p:sldId id="264" r:id="rId9"/>
    <p:sldId id="263" r:id="rId10"/>
    <p:sldId id="265" r:id="rId11"/>
    <p:sldId id="400" r:id="rId12"/>
    <p:sldId id="267" r:id="rId13"/>
    <p:sldId id="285" r:id="rId14"/>
    <p:sldId id="272" r:id="rId15"/>
    <p:sldId id="273" r:id="rId16"/>
    <p:sldId id="271" r:id="rId17"/>
    <p:sldId id="274" r:id="rId18"/>
    <p:sldId id="276" r:id="rId19"/>
    <p:sldId id="277" r:id="rId20"/>
    <p:sldId id="278" r:id="rId21"/>
    <p:sldId id="280" r:id="rId22"/>
    <p:sldId id="283" r:id="rId23"/>
    <p:sldId id="282" r:id="rId24"/>
    <p:sldId id="356" r:id="rId25"/>
    <p:sldId id="397" r:id="rId26"/>
    <p:sldId id="279" r:id="rId27"/>
    <p:sldId id="287" r:id="rId28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g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D9F4"/>
    <a:srgbClr val="74D67B"/>
    <a:srgbClr val="76C2F4"/>
    <a:srgbClr val="A2D7F9"/>
    <a:srgbClr val="CFEAFB"/>
    <a:srgbClr val="F3F8FE"/>
    <a:srgbClr val="A7D19B"/>
    <a:srgbClr val="FCF4D6"/>
    <a:srgbClr val="FAE2BB"/>
    <a:srgbClr val="F7D4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70.xml"/><Relationship Id="rId33" Type="http://schemas.openxmlformats.org/officeDocument/2006/relationships/commentAuthors" Target="commentAuthors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06T13:33:23.178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5.png"/><Relationship Id="rId5" Type="http://schemas.openxmlformats.org/officeDocument/2006/relationships/tags" Target="../tags/tag57.xml"/><Relationship Id="rId4" Type="http://schemas.openxmlformats.org/officeDocument/2006/relationships/image" Target="../media/image4.png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1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7.png"/><Relationship Id="rId4" Type="http://schemas.openxmlformats.org/officeDocument/2006/relationships/tags" Target="../tags/tag67.xml"/><Relationship Id="rId3" Type="http://schemas.openxmlformats.org/officeDocument/2006/relationships/image" Target="../media/image6.png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5.png"/><Relationship Id="rId4" Type="http://schemas.openxmlformats.org/officeDocument/2006/relationships/tags" Target="../tags/tag72.xml"/><Relationship Id="rId3" Type="http://schemas.openxmlformats.org/officeDocument/2006/relationships/image" Target="../media/image8.png"/><Relationship Id="rId2" Type="http://schemas.openxmlformats.org/officeDocument/2006/relationships/tags" Target="../tags/tag71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image" Target="../media/image7.png"/><Relationship Id="rId5" Type="http://schemas.openxmlformats.org/officeDocument/2006/relationships/tags" Target="../tags/tag81.xml"/><Relationship Id="rId4" Type="http://schemas.openxmlformats.org/officeDocument/2006/relationships/image" Target="../media/image6.png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7.png"/><Relationship Id="rId5" Type="http://schemas.openxmlformats.org/officeDocument/2006/relationships/tags" Target="../tags/tag90.xml"/><Relationship Id="rId4" Type="http://schemas.openxmlformats.org/officeDocument/2006/relationships/image" Target="../media/image6.png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image" Target="../media/image7.png"/><Relationship Id="rId5" Type="http://schemas.openxmlformats.org/officeDocument/2006/relationships/tags" Target="../tags/tag99.xml"/><Relationship Id="rId4" Type="http://schemas.openxmlformats.org/officeDocument/2006/relationships/image" Target="../media/image6.png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image" Target="../media/image7.png"/><Relationship Id="rId4" Type="http://schemas.openxmlformats.org/officeDocument/2006/relationships/tags" Target="../tags/tag107.xml"/><Relationship Id="rId3" Type="http://schemas.openxmlformats.org/officeDocument/2006/relationships/image" Target="../media/image6.png"/><Relationship Id="rId2" Type="http://schemas.openxmlformats.org/officeDocument/2006/relationships/tags" Target="../tags/tag106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image" Target="../media/image9.png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image" Target="../media/image2.png"/><Relationship Id="rId2" Type="http://schemas.openxmlformats.org/officeDocument/2006/relationships/tags" Target="../tags/tag24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image" Target="../media/image5.png"/><Relationship Id="rId5" Type="http://schemas.openxmlformats.org/officeDocument/2006/relationships/tags" Target="../tags/tag49.xml"/><Relationship Id="rId4" Type="http://schemas.openxmlformats.org/officeDocument/2006/relationships/image" Target="../media/image4.png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955800" y="2429695"/>
            <a:ext cx="8410619" cy="1219229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7200" spc="600" baseline="0"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65" y="0"/>
            <a:ext cx="12187263" cy="6858000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1955800" y="3714935"/>
            <a:ext cx="8410619" cy="658883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2203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820545" y="2498090"/>
            <a:ext cx="8550275" cy="167005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8" name="图片 7" descr="C:\Users\kingsoft\Desktop\黄色.png黄色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rgbClr val="EB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C:\Users\kingsoft\Desktop\黄色.png黄色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 rot="10800000" flipH="1" flipV="1">
            <a:off x="-21590" y="-8255"/>
            <a:ext cx="3707130" cy="906145"/>
          </a:xfrm>
          <a:prstGeom prst="rect">
            <a:avLst/>
          </a:prstGeom>
        </p:spPr>
      </p:pic>
      <p:pic>
        <p:nvPicPr>
          <p:cNvPr id="14" name="图片 13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40640" y="5344160"/>
            <a:ext cx="12151360" cy="151828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288290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-35560" y="-4445"/>
            <a:ext cx="504126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 dirty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4" name="图片 13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75885" y="770255"/>
            <a:ext cx="6405245" cy="508762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2" name="图片 11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3" name="图片 12" descr="C:\Users\kingsoft\Desktop\黄色.png黄色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3810" y="503999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15" name="图片 14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6" name="图片 15" descr="C:\Users\kingsoft\Desktop\黄色.png黄色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0800000" flipH="1" flipV="1">
            <a:off x="-21590" y="-8255"/>
            <a:ext cx="1517015" cy="9061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9707880" y="6083935"/>
            <a:ext cx="2294890" cy="774065"/>
          </a:xfrm>
          <a:prstGeom prst="rect">
            <a:avLst/>
          </a:prstGeom>
        </p:spPr>
      </p:pic>
      <p:pic>
        <p:nvPicPr>
          <p:cNvPr id="15" name="图片 14" descr="C:\Users\kingsoft\Desktop\黄色.png黄色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flipV="1">
            <a:off x="-21590" y="5951855"/>
            <a:ext cx="1517015" cy="90614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sz="14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baseline="0">
              <a:latin typeface="Arial" panose="020B0604020202020204" pitchFamily="34" charset="0"/>
              <a:sym typeface="+mn-ea"/>
            </a:endParaRPr>
          </a:p>
        </p:txBody>
      </p:sp>
      <p:pic>
        <p:nvPicPr>
          <p:cNvPr id="20" name="图片 19" descr="C:\Users\kingsoft\Desktop\黄色.png黄色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flipH="1">
            <a:off x="9434195" y="-6350"/>
            <a:ext cx="2761615" cy="1689100"/>
          </a:xfrm>
          <a:prstGeom prst="rect">
            <a:avLst/>
          </a:prstGeom>
        </p:spPr>
      </p:pic>
      <p:pic>
        <p:nvPicPr>
          <p:cNvPr id="11" name="图片 10" descr="C:\Users\kingsoft\Desktop\黄色.png黄色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0800000" flipH="1">
            <a:off x="0" y="5168900"/>
            <a:ext cx="2761615" cy="1689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79742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49833"/>
            <a:ext cx="396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49833"/>
            <a:ext cx="2700000" cy="316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4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508500" y="2734310"/>
            <a:ext cx="5298440" cy="759460"/>
          </a:xfrm>
        </p:spPr>
        <p:txBody>
          <a:bodyPr lIns="90000" tIns="46800" rIns="90000" bIns="0" anchor="b" anchorCtr="0">
            <a:normAutofit/>
          </a:bodyPr>
          <a:lstStyle>
            <a:lvl1pPr>
              <a:defRPr sz="4400" u="none" strike="noStrike" kern="1200" cap="none" spc="3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4508500" y="3554095"/>
            <a:ext cx="5298440" cy="1343025"/>
          </a:xfrm>
        </p:spPr>
        <p:txBody>
          <a:bodyPr lIns="90000" tIns="0" rIns="90000" bIns="46800">
            <a:norm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824230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tx2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0640" y="5163820"/>
            <a:ext cx="12151360" cy="16840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3810" y="-6350"/>
            <a:ext cx="12188190" cy="6853555"/>
            <a:chOff x="6" y="-10"/>
            <a:chExt cx="19194" cy="10793"/>
          </a:xfrm>
        </p:grpSpPr>
        <p:pic>
          <p:nvPicPr>
            <p:cNvPr id="12" name="图片 11" descr="C:\Users\kingsoft\Desktop\黄色.png黄色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r:embed="rId4"/>
            <a:srcRect/>
            <a:stretch>
              <a:fillRect/>
            </a:stretch>
          </p:blipFill>
          <p:spPr>
            <a:xfrm>
              <a:off x="6" y="-10"/>
              <a:ext cx="6026" cy="1473"/>
            </a:xfrm>
            <a:prstGeom prst="rect">
              <a:avLst/>
            </a:prstGeom>
          </p:spPr>
        </p:pic>
        <p:pic>
          <p:nvPicPr>
            <p:cNvPr id="14" name="图片 13" descr="图片1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r:embed="rId6"/>
            <a:srcRect/>
            <a:stretch>
              <a:fillRect/>
            </a:stretch>
          </p:blipFill>
          <p:spPr>
            <a:xfrm>
              <a:off x="64" y="8393"/>
              <a:ext cx="19136" cy="2391"/>
            </a:xfrm>
            <a:prstGeom prst="rect">
              <a:avLst/>
            </a:prstGeom>
          </p:spPr>
        </p:pic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7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8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30.xml"/><Relationship Id="rId23" Type="http://schemas.openxmlformats.org/officeDocument/2006/relationships/tags" Target="../tags/tag129.xml"/><Relationship Id="rId22" Type="http://schemas.openxmlformats.org/officeDocument/2006/relationships/tags" Target="../tags/tag128.xml"/><Relationship Id="rId21" Type="http://schemas.openxmlformats.org/officeDocument/2006/relationships/tags" Target="../tags/tag127.xml"/><Relationship Id="rId20" Type="http://schemas.openxmlformats.org/officeDocument/2006/relationships/tags" Target="../tags/tag126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25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deng\AppData\Local\Temp\wps\INetCache\94c9f6bd331e8e40125348d3c327ffb4" TargetMode="External"/><Relationship Id="rId8" Type="http://schemas.openxmlformats.org/officeDocument/2006/relationships/image" Target="../media/image12.jpeg"/><Relationship Id="rId7" Type="http://schemas.openxmlformats.org/officeDocument/2006/relationships/tags" Target="../tags/tag133.xml"/><Relationship Id="rId6" Type="http://schemas.openxmlformats.org/officeDocument/2006/relationships/image" Target="file:///C:\Users\deng\AppData\Local\Temp\wps\INetCache\9864a7a1cf699c49ca4a86d72dcdc7e5" TargetMode="External"/><Relationship Id="rId5" Type="http://schemas.openxmlformats.org/officeDocument/2006/relationships/image" Target="../media/image11.jpeg"/><Relationship Id="rId4" Type="http://schemas.openxmlformats.org/officeDocument/2006/relationships/tags" Target="../tags/tag132.xml"/><Relationship Id="rId3" Type="http://schemas.openxmlformats.org/officeDocument/2006/relationships/image" Target="file:///C:\Users\deng\AppData\Local\Temp\wps\INetCache\64b93b64151ee0de09b6898fc6f3d42d" TargetMode="External"/><Relationship Id="rId2" Type="http://schemas.openxmlformats.org/officeDocument/2006/relationships/image" Target="../media/image10.jpeg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36.xml"/><Relationship Id="rId15" Type="http://schemas.openxmlformats.org/officeDocument/2006/relationships/image" Target="file:///C:\Users\deng\AppData\Local\Temp\wps\INetCache\658b7296af8b452eb588b54a659591cc" TargetMode="External"/><Relationship Id="rId14" Type="http://schemas.openxmlformats.org/officeDocument/2006/relationships/image" Target="../media/image14.jpeg"/><Relationship Id="rId13" Type="http://schemas.openxmlformats.org/officeDocument/2006/relationships/tags" Target="../tags/tag135.xml"/><Relationship Id="rId12" Type="http://schemas.openxmlformats.org/officeDocument/2006/relationships/image" Target="file:///C:\Users\deng\AppData\Local\Temp\wps\INetCache\1a18e274a27d8fb5844cb062561c228d" TargetMode="External"/><Relationship Id="rId11" Type="http://schemas.openxmlformats.org/officeDocument/2006/relationships/image" Target="../media/image13.jpeg"/><Relationship Id="rId10" Type="http://schemas.openxmlformats.org/officeDocument/2006/relationships/tags" Target="../tags/tag134.xml"/><Relationship Id="rId1" Type="http://schemas.openxmlformats.org/officeDocument/2006/relationships/tags" Target="../tags/tag1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9.xml"/><Relationship Id="rId1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comments" Target="../comments/comment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7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7.xml"/><Relationship Id="rId2" Type="http://schemas.openxmlformats.org/officeDocument/2006/relationships/image" Target="file:///C:\Users\deng\AppData\Local\Temp\wps\INetCache\ff57ab7149feb4accc0bfb24f112d5b2" TargetMode="External"/><Relationship Id="rId1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1.xml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2.xml"/><Relationship Id="rId6" Type="http://schemas.openxmlformats.org/officeDocument/2006/relationships/image" Target="../media/image18.jpeg"/><Relationship Id="rId5" Type="http://schemas.openxmlformats.org/officeDocument/2006/relationships/tags" Target="../tags/tag141.xml"/><Relationship Id="rId4" Type="http://schemas.openxmlformats.org/officeDocument/2006/relationships/image" Target="../media/image17.jpeg"/><Relationship Id="rId3" Type="http://schemas.openxmlformats.org/officeDocument/2006/relationships/tags" Target="../tags/tag140.xml"/><Relationship Id="rId2" Type="http://schemas.openxmlformats.org/officeDocument/2006/relationships/image" Target="../media/image16.png"/><Relationship Id="rId1" Type="http://schemas.openxmlformats.org/officeDocument/2006/relationships/tags" Target="../tags/tag1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3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5.xml"/><Relationship Id="rId2" Type="http://schemas.openxmlformats.org/officeDocument/2006/relationships/image" Target="file:///C:\Users\deng\AppData\Local\Temp\wps\INetCache\ffc67fe811545a4ab3417eea000eba4d" TargetMode="External"/><Relationship Id="rId1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7.xml"/><Relationship Id="rId2" Type="http://schemas.openxmlformats.org/officeDocument/2006/relationships/image" Target="../media/image20.png"/><Relationship Id="rId1" Type="http://schemas.openxmlformats.org/officeDocument/2006/relationships/tags" Target="../tags/tag1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8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7" name="图片 126"/>
          <p:cNvPicPr/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176530" y="748030"/>
            <a:ext cx="4137025" cy="2458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76530" y="2745740"/>
            <a:ext cx="35356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平原（长江中下游平原）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8" name="图片 127"/>
          <p:cNvPicPr/>
          <p:nvPr>
            <p:custDataLst>
              <p:tags r:id="rId4"/>
            </p:custDataLst>
          </p:nvPr>
        </p:nvPicPr>
        <p:blipFill>
          <a:blip r:embed="rId5" r:link="rId6"/>
          <a:stretch>
            <a:fillRect/>
          </a:stretch>
        </p:blipFill>
        <p:spPr>
          <a:xfrm>
            <a:off x="4498975" y="748030"/>
            <a:ext cx="3846830" cy="2458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498975" y="2745740"/>
            <a:ext cx="2621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丘陵（江南丘陵）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9" name="图片 128"/>
          <p:cNvPicPr/>
          <p:nvPr>
            <p:custDataLst>
              <p:tags r:id="rId7"/>
            </p:custDataLst>
          </p:nvPr>
        </p:nvPicPr>
        <p:blipFill>
          <a:blip r:embed="rId8" r:link="rId9"/>
          <a:srcRect r="13280" b="7087"/>
          <a:stretch>
            <a:fillRect/>
          </a:stretch>
        </p:blipFill>
        <p:spPr>
          <a:xfrm>
            <a:off x="8531225" y="748030"/>
            <a:ext cx="3637915" cy="2458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531225" y="2745740"/>
            <a:ext cx="2621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山地（横断山脉）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0" name="图片 129"/>
          <p:cNvPicPr/>
          <p:nvPr>
            <p:custDataLst>
              <p:tags r:id="rId10"/>
            </p:custDataLst>
          </p:nvPr>
        </p:nvPicPr>
        <p:blipFill>
          <a:blip r:embed="rId11" r:link="rId12"/>
          <a:srcRect t="19440"/>
          <a:stretch>
            <a:fillRect/>
          </a:stretch>
        </p:blipFill>
        <p:spPr>
          <a:xfrm>
            <a:off x="1143000" y="3532505"/>
            <a:ext cx="4281170" cy="2782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143000" y="5854700"/>
            <a:ext cx="2621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盆地（四川盆地）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2" name="图片 131"/>
          <p:cNvPicPr/>
          <p:nvPr>
            <p:custDataLst>
              <p:tags r:id="rId13"/>
            </p:custDataLst>
          </p:nvPr>
        </p:nvPicPr>
        <p:blipFill>
          <a:blip r:embed="rId14" r:link="rId15"/>
          <a:stretch>
            <a:fillRect/>
          </a:stretch>
        </p:blipFill>
        <p:spPr>
          <a:xfrm>
            <a:off x="6172835" y="3533140"/>
            <a:ext cx="4979035" cy="2781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172835" y="5854700"/>
            <a:ext cx="2621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高原（青藏高原）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63525" y="4649470"/>
            <a:ext cx="115366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地的海拔是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地的海拔是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米，两地的相对高度是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 B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地的海拔是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米，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地的海拔比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地的海拔高出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米。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493010" y="4746625"/>
            <a:ext cx="861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1200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22225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海拔（绝对高度）与相对高度</a:t>
            </a:r>
            <a:endParaRPr lang="zh-CN" altLang="en-US" sz="2800" b="1"/>
          </a:p>
        </p:txBody>
      </p:sp>
      <p:pic>
        <p:nvPicPr>
          <p:cNvPr id="4" name="图片 3" descr="IMG_1764(20220804-15222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5475" y="1259840"/>
            <a:ext cx="8007985" cy="33896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3525" y="640715"/>
            <a:ext cx="58947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P7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第一大题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——</a:t>
            </a:r>
            <a:r>
              <a:rPr 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剖面图的阅读</a:t>
            </a:r>
            <a:endParaRPr lang="zh-CN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55335" y="4746625"/>
            <a:ext cx="793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-300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14560" y="4746625"/>
            <a:ext cx="8610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1500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559050" y="5304155"/>
            <a:ext cx="691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300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870325" y="2137410"/>
            <a:ext cx="506095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870325" y="3105785"/>
            <a:ext cx="2573020" cy="635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870325" y="3736975"/>
            <a:ext cx="3784600" cy="88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7971155" y="5304155"/>
            <a:ext cx="691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900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985" y="0"/>
            <a:ext cx="12198985" cy="52495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73175" y="5522595"/>
            <a:ext cx="978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sym typeface="+mn-ea"/>
              </a:rPr>
              <a:t>多种传统和现代化测绘技术，帮助我们精确测定珠峰海拔高度</a:t>
            </a:r>
            <a:endParaRPr lang="zh-CN" altLang="en-US" sz="2800" b="1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99690" y="6103620"/>
            <a:ext cx="6939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solidFill>
                  <a:schemeClr val="tx1"/>
                </a:solidFill>
                <a:sym typeface="+mn-ea"/>
              </a:rPr>
              <a:t>同时我们也能确定珠峰沿途各点的海拔高度</a:t>
            </a:r>
            <a:endParaRPr lang="zh-CN" altLang="en-US" sz="2800" b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deng/AppData/Local/Temp/picturecompress_20211006133211/output_1.pngoutput_1"/>
          <p:cNvPicPr>
            <a:picLocks noChangeAspect="1"/>
          </p:cNvPicPr>
          <p:nvPr/>
        </p:nvPicPr>
        <p:blipFill>
          <a:blip r:embed="rId1"/>
          <a:srcRect l="36166" t="32963" r="35420" b="53815"/>
          <a:stretch>
            <a:fillRect/>
          </a:stretch>
        </p:blipFill>
        <p:spPr>
          <a:xfrm>
            <a:off x="3601085" y="1905000"/>
            <a:ext cx="2721610" cy="2784475"/>
          </a:xfrm>
          <a:prstGeom prst="rect">
            <a:avLst/>
          </a:prstGeom>
        </p:spPr>
      </p:pic>
      <p:pic>
        <p:nvPicPr>
          <p:cNvPr id="6" name="图片 5" descr="IMG_2418"/>
          <p:cNvPicPr>
            <a:picLocks noChangeAspect="1"/>
          </p:cNvPicPr>
          <p:nvPr/>
        </p:nvPicPr>
        <p:blipFill>
          <a:blip r:embed="rId2"/>
          <a:srcRect t="11380" b="8861"/>
          <a:stretch>
            <a:fillRect/>
          </a:stretch>
        </p:blipFill>
        <p:spPr>
          <a:xfrm>
            <a:off x="-53975" y="216535"/>
            <a:ext cx="3721735" cy="6424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22695" y="2159635"/>
            <a:ext cx="54076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在我们的手机中增加了气压感应器，可实时查看所处地点的海拔信息。</a:t>
            </a:r>
            <a:endParaRPr lang="zh-CN" altLang="en-US" sz="2800" b="1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320" y="1351915"/>
            <a:ext cx="6396990" cy="37071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025" y="1351915"/>
            <a:ext cx="6149975" cy="37357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0" y="147320"/>
            <a:ext cx="1196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chemeClr val="tx1"/>
                </a:solidFill>
                <a:sym typeface="+mn-ea"/>
              </a:rPr>
              <a:t>那我们如何根据一个地区已知的海拔高度绘制其大致的地形状况？</a:t>
            </a:r>
            <a:endParaRPr lang="zh-CN" altLang="en-US" sz="3200" b="1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688330" cy="3525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2700" r="2970"/>
          <a:stretch>
            <a:fillRect/>
          </a:stretch>
        </p:blipFill>
        <p:spPr>
          <a:xfrm>
            <a:off x="6590665" y="0"/>
            <a:ext cx="5601335" cy="3531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20" y="3947160"/>
            <a:ext cx="9014460" cy="27628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5767" b="2884"/>
          <a:stretch>
            <a:fillRect/>
          </a:stretch>
        </p:blipFill>
        <p:spPr>
          <a:xfrm>
            <a:off x="0" y="0"/>
            <a:ext cx="6367145" cy="3319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b="3601"/>
          <a:stretch>
            <a:fillRect/>
          </a:stretch>
        </p:blipFill>
        <p:spPr>
          <a:xfrm>
            <a:off x="0" y="3319145"/>
            <a:ext cx="6367145" cy="35020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24295" y="1191895"/>
            <a:ext cx="5767070" cy="1383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①等高线：</a:t>
            </a:r>
            <a:endParaRPr lang="zh-CN" altLang="en-US" sz="2800" b="1"/>
          </a:p>
          <a:p>
            <a:pPr fontAlgn="auto">
              <a:lnSpc>
                <a:spcPct val="150000"/>
              </a:lnSpc>
            </a:pPr>
            <a:r>
              <a:rPr lang="zh-CN" altLang="en-US" sz="2800"/>
              <a:t>海拔相等的各点连接而成的</a:t>
            </a:r>
            <a:r>
              <a:rPr lang="zh-CN" altLang="en-US" sz="2800">
                <a:solidFill>
                  <a:srgbClr val="FF0000"/>
                </a:solidFill>
              </a:rPr>
              <a:t>曲线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67145" y="4461510"/>
            <a:ext cx="5824220" cy="2030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②等高线地形图：</a:t>
            </a:r>
            <a:endParaRPr lang="zh-CN" altLang="en-US" sz="2800" b="1"/>
          </a:p>
          <a:p>
            <a:pPr fontAlgn="auto">
              <a:lnSpc>
                <a:spcPct val="150000"/>
              </a:lnSpc>
            </a:pPr>
            <a:r>
              <a:rPr lang="zh-CN" altLang="en-US" sz="2800"/>
              <a:t>不同海拔等高线</a:t>
            </a:r>
            <a:r>
              <a:rPr lang="zh-CN" altLang="en-US" sz="2800">
                <a:solidFill>
                  <a:srgbClr val="FF0000"/>
                </a:solidFill>
              </a:rPr>
              <a:t>投影</a:t>
            </a:r>
            <a:r>
              <a:rPr lang="zh-CN" altLang="en-US" sz="2800"/>
              <a:t>在同一平面缩绘而成的地图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70485" y="-100330"/>
            <a:ext cx="7031990" cy="34810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120" y="3380740"/>
            <a:ext cx="7032625" cy="34766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038975" y="2359660"/>
            <a:ext cx="5153025" cy="2030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③分层设色地形图：</a:t>
            </a:r>
            <a:endParaRPr lang="zh-CN" altLang="en-US" sz="2800" b="1"/>
          </a:p>
          <a:p>
            <a:pPr fontAlgn="auto">
              <a:lnSpc>
                <a:spcPct val="150000"/>
              </a:lnSpc>
            </a:pPr>
            <a:r>
              <a:rPr lang="zh-CN" altLang="en-US" sz="2800"/>
              <a:t>不同颜色表示不同</a:t>
            </a:r>
            <a:r>
              <a:rPr lang="zh-CN" altLang="en-US" sz="2800">
                <a:solidFill>
                  <a:srgbClr val="FF0000"/>
                </a:solidFill>
              </a:rPr>
              <a:t>海拔范围</a:t>
            </a:r>
            <a:r>
              <a:rPr lang="zh-CN" altLang="en-US" sz="2800"/>
              <a:t>的地图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" y="1391285"/>
            <a:ext cx="12114530" cy="54667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56870" y="236855"/>
            <a:ext cx="1013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你能否说一说右图的分层设色地形图有哪些地方绘制错误了呢？</a:t>
            </a:r>
            <a:endParaRPr lang="zh-CN" altLang="en-US" sz="2800" b="1"/>
          </a:p>
        </p:txBody>
      </p:sp>
      <p:sp>
        <p:nvSpPr>
          <p:cNvPr id="9" name="乘号 8"/>
          <p:cNvSpPr/>
          <p:nvPr/>
        </p:nvSpPr>
        <p:spPr>
          <a:xfrm>
            <a:off x="8711565" y="1501775"/>
            <a:ext cx="906780" cy="80200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乘号 10"/>
          <p:cNvSpPr/>
          <p:nvPr/>
        </p:nvSpPr>
        <p:spPr>
          <a:xfrm>
            <a:off x="9152890" y="2614295"/>
            <a:ext cx="906780" cy="80200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495935" y="4780280"/>
            <a:ext cx="18053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95935" y="5116830"/>
            <a:ext cx="18053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95935" y="5453380"/>
            <a:ext cx="18053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495935" y="6073775"/>
            <a:ext cx="18053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160770" y="4594860"/>
            <a:ext cx="18053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95935" y="5763895"/>
            <a:ext cx="18053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160770" y="4956810"/>
            <a:ext cx="18053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160770" y="5258435"/>
            <a:ext cx="18053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6160770" y="5615305"/>
            <a:ext cx="18053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160770" y="5922010"/>
            <a:ext cx="180530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乘号 22"/>
          <p:cNvSpPr/>
          <p:nvPr/>
        </p:nvSpPr>
        <p:spPr>
          <a:xfrm>
            <a:off x="6506210" y="5922010"/>
            <a:ext cx="906780" cy="802005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831455" y="4366260"/>
            <a:ext cx="4360545" cy="249174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分层设色地形图的绘制规范性：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颜色匹配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海拔数值标在线上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分层设色地形图的阅读</a:t>
            </a:r>
            <a:endParaRPr lang="zh-CN" altLang="en-US" sz="32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3541" t="3620" r="3636" b="2278"/>
          <a:stretch>
            <a:fillRect/>
          </a:stretch>
        </p:blipFill>
        <p:spPr>
          <a:xfrm>
            <a:off x="5301615" y="3019425"/>
            <a:ext cx="6890385" cy="39617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810260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（一）读海拔高度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575" y="1728470"/>
            <a:ext cx="480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图中</a:t>
            </a:r>
            <a:r>
              <a:rPr lang="en-US" altLang="zh-CN" sz="2400" b="1"/>
              <a:t>A</a:t>
            </a:r>
            <a:r>
              <a:rPr lang="zh-CN" altLang="en-US" sz="2400" b="1"/>
              <a:t>、</a:t>
            </a:r>
            <a:r>
              <a:rPr lang="en-US" altLang="zh-CN" sz="2400" b="1"/>
              <a:t>B</a:t>
            </a:r>
            <a:r>
              <a:rPr lang="zh-CN" altLang="en-US" sz="2400" b="1"/>
              <a:t>和山顶</a:t>
            </a:r>
            <a:r>
              <a:rPr lang="en-US" altLang="zh-CN" sz="2400" b="1"/>
              <a:t>C</a:t>
            </a:r>
            <a:r>
              <a:rPr lang="zh-CN" altLang="en-US" sz="2400" b="1"/>
              <a:t>的海拔是多少？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55575" y="2945130"/>
            <a:ext cx="42500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en-US" sz="2400" b="1"/>
              <a:t>A</a:t>
            </a:r>
            <a:r>
              <a:rPr lang="zh-CN" altLang="en-US" sz="2400" b="1"/>
              <a:t>地</a:t>
            </a:r>
            <a:r>
              <a:rPr lang="en-US" altLang="zh-CN" sz="2400" b="1"/>
              <a:t>_______________</a:t>
            </a:r>
            <a:endParaRPr lang="en-US" altLang="zh-CN" sz="2400" b="1"/>
          </a:p>
          <a:p>
            <a:pPr fontAlgn="auto">
              <a:lnSpc>
                <a:spcPct val="200000"/>
              </a:lnSpc>
            </a:pPr>
            <a:r>
              <a:rPr lang="en-US" altLang="zh-CN" sz="2400" b="1"/>
              <a:t>B</a:t>
            </a:r>
            <a:r>
              <a:rPr lang="zh-CN" altLang="en-US" sz="2400" b="1"/>
              <a:t>地</a:t>
            </a:r>
            <a:r>
              <a:rPr lang="en-US" altLang="zh-CN" sz="2400" b="1"/>
              <a:t>_______________</a:t>
            </a:r>
            <a:endParaRPr lang="en-US" altLang="zh-CN" sz="2400" b="1"/>
          </a:p>
          <a:p>
            <a:pPr fontAlgn="auto">
              <a:lnSpc>
                <a:spcPct val="200000"/>
              </a:lnSpc>
            </a:pPr>
            <a:r>
              <a:rPr lang="en-US" altLang="zh-CN" sz="2400" b="1"/>
              <a:t>C</a:t>
            </a:r>
            <a:r>
              <a:rPr lang="zh-CN" altLang="en-US" sz="2400" b="1"/>
              <a:t>地</a:t>
            </a:r>
            <a:r>
              <a:rPr lang="en-US" altLang="zh-CN" sz="2400" b="1"/>
              <a:t>_______________</a:t>
            </a:r>
            <a:endParaRPr lang="en-US" altLang="zh-CN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1625600" y="3071495"/>
            <a:ext cx="99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100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20165" y="3790950"/>
            <a:ext cx="16065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200-300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669415" y="4658995"/>
            <a:ext cx="99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rgbClr val="FF0000"/>
                </a:solidFill>
              </a:rPr>
              <a:t>459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928745" y="3713480"/>
            <a:ext cx="13011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rgbClr val="FF0000"/>
                </a:solidFill>
              </a:rPr>
              <a:t>240</a:t>
            </a:r>
            <a:r>
              <a:rPr lang="zh-CN" altLang="en-US" sz="2400" b="1">
                <a:solidFill>
                  <a:srgbClr val="FF0000"/>
                </a:solidFill>
              </a:rPr>
              <a:t>米？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250</a:t>
            </a:r>
            <a:r>
              <a:rPr lang="zh-CN" altLang="en-US" sz="2400" b="1">
                <a:solidFill>
                  <a:srgbClr val="FF0000"/>
                </a:solidFill>
              </a:rPr>
              <a:t>米？</a:t>
            </a:r>
            <a:endParaRPr lang="zh-CN" altLang="en-US" sz="2400" b="1">
              <a:solidFill>
                <a:srgbClr val="FF0000"/>
              </a:solidFill>
            </a:endParaRPr>
          </a:p>
          <a:p>
            <a:r>
              <a:rPr lang="en-US" altLang="zh-CN" sz="2400" b="1">
                <a:solidFill>
                  <a:srgbClr val="FF0000"/>
                </a:solidFill>
              </a:rPr>
              <a:t>270</a:t>
            </a:r>
            <a:r>
              <a:rPr lang="zh-CN" altLang="en-US" sz="2400" b="1">
                <a:solidFill>
                  <a:srgbClr val="FF0000"/>
                </a:solidFill>
              </a:rPr>
              <a:t>米？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64225" y="-51435"/>
            <a:ext cx="6327775" cy="2953385"/>
          </a:xfrm>
          <a:prstGeom prst="rect">
            <a:avLst/>
          </a:prstGeom>
          <a:pattFill prst="pct30">
            <a:fgClr>
              <a:srgbClr val="00B0F0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分层设色地形图海拔的判读：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等高线上各地海拔为具体值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相邻等高线之间某地，其海拔为范围值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在地图上，海拔高度若无特别说明，其单位默认为米。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26" grpId="0"/>
      <p:bldP spid="27" grpId="0"/>
      <p:bldP spid="25" grpId="0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分层设色地形图的阅读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0" y="810260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（一）读海拔高度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0" y="1028700"/>
            <a:ext cx="7213600" cy="5829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04885" y="506730"/>
            <a:ext cx="3568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地图册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P28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巴西地形图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45210" y="2432050"/>
            <a:ext cx="1849120" cy="4274820"/>
            <a:chOff x="1646" y="3830"/>
            <a:chExt cx="2912" cy="6732"/>
          </a:xfrm>
        </p:grpSpPr>
        <p:sp>
          <p:nvSpPr>
            <p:cNvPr id="11" name="矩形 10"/>
            <p:cNvSpPr/>
            <p:nvPr/>
          </p:nvSpPr>
          <p:spPr>
            <a:xfrm>
              <a:off x="3102" y="3830"/>
              <a:ext cx="1456" cy="673"/>
            </a:xfrm>
            <a:prstGeom prst="rect">
              <a:avLst/>
            </a:prstGeom>
            <a:solidFill>
              <a:srgbClr val="DE9E60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102" y="4506"/>
              <a:ext cx="1456" cy="673"/>
            </a:xfrm>
            <a:prstGeom prst="rect">
              <a:avLst/>
            </a:prstGeom>
            <a:solidFill>
              <a:srgbClr val="EAB978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102" y="5179"/>
              <a:ext cx="1456" cy="673"/>
            </a:xfrm>
            <a:prstGeom prst="rect">
              <a:avLst/>
            </a:prstGeom>
            <a:solidFill>
              <a:srgbClr val="F7D496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102" y="5852"/>
              <a:ext cx="1456" cy="673"/>
            </a:xfrm>
            <a:prstGeom prst="rect">
              <a:avLst/>
            </a:prstGeom>
            <a:solidFill>
              <a:srgbClr val="FAE2BB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102" y="6528"/>
              <a:ext cx="1456" cy="673"/>
            </a:xfrm>
            <a:prstGeom prst="rect">
              <a:avLst/>
            </a:prstGeom>
            <a:solidFill>
              <a:srgbClr val="FCF4D6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102" y="7198"/>
              <a:ext cx="1456" cy="673"/>
            </a:xfrm>
            <a:prstGeom prst="rect">
              <a:avLst/>
            </a:prstGeom>
            <a:solidFill>
              <a:srgbClr val="A7D19B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646" y="7871"/>
              <a:ext cx="1456" cy="673"/>
            </a:xfrm>
            <a:prstGeom prst="rect">
              <a:avLst/>
            </a:prstGeom>
            <a:solidFill>
              <a:srgbClr val="F3F8FE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646" y="8544"/>
              <a:ext cx="1456" cy="673"/>
            </a:xfrm>
            <a:prstGeom prst="rect">
              <a:avLst/>
            </a:prstGeom>
            <a:solidFill>
              <a:srgbClr val="CFEAFB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646" y="9217"/>
              <a:ext cx="1456" cy="673"/>
            </a:xfrm>
            <a:prstGeom prst="rect">
              <a:avLst/>
            </a:prstGeom>
            <a:solidFill>
              <a:srgbClr val="A2D7F9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646" y="9890"/>
              <a:ext cx="1456" cy="673"/>
            </a:xfrm>
            <a:prstGeom prst="rect">
              <a:avLst/>
            </a:prstGeom>
            <a:solidFill>
              <a:srgbClr val="76C2F4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2" name="矩形 21"/>
          <p:cNvSpPr/>
          <p:nvPr/>
        </p:nvSpPr>
        <p:spPr>
          <a:xfrm>
            <a:off x="4978400" y="5425440"/>
            <a:ext cx="585470" cy="139509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64235" y="1492250"/>
            <a:ext cx="29375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地形图的分层设色表</a:t>
            </a:r>
            <a:endParaRPr lang="zh-CN" altLang="en-US" sz="2400" b="1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73810" y="197358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陆高海深（米）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23010" y="2686685"/>
            <a:ext cx="746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5000</a:t>
            </a:r>
            <a:endParaRPr lang="en-US" altLang="zh-CN" sz="2000"/>
          </a:p>
        </p:txBody>
      </p:sp>
      <p:sp>
        <p:nvSpPr>
          <p:cNvPr id="32" name="文本框 31"/>
          <p:cNvSpPr txBox="1"/>
          <p:nvPr/>
        </p:nvSpPr>
        <p:spPr>
          <a:xfrm>
            <a:off x="1223010" y="3088005"/>
            <a:ext cx="746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2000</a:t>
            </a:r>
            <a:endParaRPr lang="en-US" altLang="zh-CN" sz="2000"/>
          </a:p>
        </p:txBody>
      </p:sp>
      <p:sp>
        <p:nvSpPr>
          <p:cNvPr id="33" name="文本框 32"/>
          <p:cNvSpPr txBox="1"/>
          <p:nvPr/>
        </p:nvSpPr>
        <p:spPr>
          <a:xfrm>
            <a:off x="1223010" y="3489325"/>
            <a:ext cx="746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1000</a:t>
            </a:r>
            <a:endParaRPr lang="en-US" altLang="zh-CN" sz="2000"/>
          </a:p>
        </p:txBody>
      </p:sp>
      <p:sp>
        <p:nvSpPr>
          <p:cNvPr id="34" name="文本框 33"/>
          <p:cNvSpPr txBox="1"/>
          <p:nvPr/>
        </p:nvSpPr>
        <p:spPr>
          <a:xfrm>
            <a:off x="1363980" y="3943985"/>
            <a:ext cx="605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500</a:t>
            </a:r>
            <a:endParaRPr lang="en-US" altLang="zh-CN" sz="2000"/>
          </a:p>
        </p:txBody>
      </p:sp>
      <p:sp>
        <p:nvSpPr>
          <p:cNvPr id="35" name="文本框 34"/>
          <p:cNvSpPr txBox="1"/>
          <p:nvPr/>
        </p:nvSpPr>
        <p:spPr>
          <a:xfrm>
            <a:off x="1363980" y="4378325"/>
            <a:ext cx="605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200</a:t>
            </a:r>
            <a:endParaRPr lang="en-US" altLang="zh-CN" sz="2000"/>
          </a:p>
        </p:txBody>
      </p:sp>
      <p:sp>
        <p:nvSpPr>
          <p:cNvPr id="36" name="文本框 35"/>
          <p:cNvSpPr txBox="1"/>
          <p:nvPr/>
        </p:nvSpPr>
        <p:spPr>
          <a:xfrm>
            <a:off x="1645920" y="4829810"/>
            <a:ext cx="323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0</a:t>
            </a:r>
            <a:endParaRPr lang="en-US" altLang="zh-CN" sz="2000"/>
          </a:p>
        </p:txBody>
      </p:sp>
      <p:sp>
        <p:nvSpPr>
          <p:cNvPr id="37" name="矩形标注 36"/>
          <p:cNvSpPr/>
          <p:nvPr/>
        </p:nvSpPr>
        <p:spPr>
          <a:xfrm>
            <a:off x="8205470" y="3085465"/>
            <a:ext cx="3391535" cy="1377950"/>
          </a:xfrm>
          <a:prstGeom prst="wedgeRectCallout">
            <a:avLst>
              <a:gd name="adj1" fmla="val -47901"/>
              <a:gd name="adj2" fmla="val 81474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陆地部分从高到低分别着褐、浅褐、绿等颜色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969770" y="5267325"/>
            <a:ext cx="605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200</a:t>
            </a:r>
            <a:endParaRPr lang="en-US" altLang="zh-CN" sz="2000"/>
          </a:p>
        </p:txBody>
      </p:sp>
      <p:sp>
        <p:nvSpPr>
          <p:cNvPr id="39" name="文本框 38"/>
          <p:cNvSpPr txBox="1"/>
          <p:nvPr/>
        </p:nvSpPr>
        <p:spPr>
          <a:xfrm>
            <a:off x="1969770" y="5632450"/>
            <a:ext cx="746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2000</a:t>
            </a:r>
            <a:endParaRPr lang="en-US" altLang="zh-CN" sz="2000"/>
          </a:p>
        </p:txBody>
      </p:sp>
      <p:sp>
        <p:nvSpPr>
          <p:cNvPr id="40" name="文本框 39"/>
          <p:cNvSpPr txBox="1"/>
          <p:nvPr/>
        </p:nvSpPr>
        <p:spPr>
          <a:xfrm>
            <a:off x="1969770" y="6049645"/>
            <a:ext cx="746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4000</a:t>
            </a:r>
            <a:endParaRPr lang="en-US" altLang="zh-CN" sz="2000"/>
          </a:p>
        </p:txBody>
      </p:sp>
      <p:sp>
        <p:nvSpPr>
          <p:cNvPr id="42" name="圆角矩形标注 41"/>
          <p:cNvSpPr/>
          <p:nvPr/>
        </p:nvSpPr>
        <p:spPr>
          <a:xfrm>
            <a:off x="8615680" y="5077460"/>
            <a:ext cx="3557905" cy="1256030"/>
          </a:xfrm>
          <a:prstGeom prst="wedgeRoundRectCallout">
            <a:avLst>
              <a:gd name="adj1" fmla="val 22300"/>
              <a:gd name="adj2" fmla="val 654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sym typeface="+mn-ea"/>
              </a:rPr>
              <a:t>海洋部分按深度的增加分别着由浅到深的蓝色</a:t>
            </a:r>
            <a:endParaRPr lang="zh-CN" altLang="en-US" sz="2400" b="1">
              <a:solidFill>
                <a:schemeClr val="tx1"/>
              </a:solidFill>
            </a:endParaRPr>
          </a:p>
          <a:p>
            <a:pPr algn="ctr"/>
            <a:endParaRPr lang="zh-CN" altLang="en-US" sz="2400"/>
          </a:p>
        </p:txBody>
      </p:sp>
      <p:sp>
        <p:nvSpPr>
          <p:cNvPr id="43" name="文本框 42"/>
          <p:cNvSpPr txBox="1"/>
          <p:nvPr/>
        </p:nvSpPr>
        <p:spPr>
          <a:xfrm>
            <a:off x="3058795" y="2828290"/>
            <a:ext cx="1809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2000 - 5000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058795" y="4164330"/>
            <a:ext cx="14706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200 - 500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637790" y="5134610"/>
            <a:ext cx="250380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solidFill>
                  <a:srgbClr val="FF0000"/>
                </a:solidFill>
              </a:rPr>
              <a:t>-4000 - -2000</a:t>
            </a:r>
            <a:endParaRPr lang="en-US" altLang="zh-CN" sz="2400" b="1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海深</a:t>
            </a:r>
            <a:r>
              <a:rPr lang="en-US" altLang="zh-CN" sz="2400" b="1">
                <a:solidFill>
                  <a:srgbClr val="FF0000"/>
                </a:solidFill>
              </a:rPr>
              <a:t> 2000 - 4000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969135" y="2861310"/>
            <a:ext cx="925195" cy="401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1969770" y="4145280"/>
            <a:ext cx="925195" cy="401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1050290" y="5876925"/>
            <a:ext cx="925195" cy="401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24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46" grpId="0" animBg="1"/>
      <p:bldP spid="47" grpId="0" animBg="1"/>
      <p:bldP spid="43" grpId="0"/>
      <p:bldP spid="44" grpId="0"/>
      <p:bldP spid="38" grpId="0"/>
      <p:bldP spid="39" grpId="0"/>
      <p:bldP spid="40" grpId="0"/>
      <p:bldP spid="42" grpId="0" animBg="1"/>
      <p:bldP spid="48" grpId="0" animBg="1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0" y="0"/>
            <a:ext cx="2104390" cy="1974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349375" y="2531745"/>
            <a:ext cx="94926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如何绘制地图来描述一个地区的地形起伏情况呢？</a:t>
            </a:r>
            <a:endParaRPr lang="zh-CN" altLang="en-US" sz="4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分层设色地形图的阅读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0" y="810260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（一）读海拔高度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0" y="1028700"/>
            <a:ext cx="7213600" cy="5829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23300" y="506730"/>
            <a:ext cx="3568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地图册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P28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巴西地形图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6995" y="1734820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/>
              <a:t>读图写出下列各地的海拔高度</a:t>
            </a:r>
            <a:endParaRPr lang="zh-CN" sz="2400" b="1"/>
          </a:p>
        </p:txBody>
      </p:sp>
      <p:graphicFrame>
        <p:nvGraphicFramePr>
          <p:cNvPr id="65" name="表格 64"/>
          <p:cNvGraphicFramePr/>
          <p:nvPr>
            <p:custDataLst>
              <p:tags r:id="rId2"/>
            </p:custDataLst>
          </p:nvPr>
        </p:nvGraphicFramePr>
        <p:xfrm>
          <a:off x="85725" y="2538095"/>
          <a:ext cx="4806950" cy="43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475"/>
                <a:gridCol w="2403475"/>
              </a:tblGrid>
              <a:tr h="720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地名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海拔（米）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巴西利亚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马瑙斯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波哥大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库里蒂巴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亚马孙河口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分层设色地形图的阅读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0" y="810260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（一）读海拔高度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0" y="1028700"/>
            <a:ext cx="7213600" cy="5829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23300" y="506730"/>
            <a:ext cx="3568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地图册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P28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巴西地形图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045210" y="2432050"/>
            <a:ext cx="1849120" cy="4274820"/>
            <a:chOff x="1646" y="3830"/>
            <a:chExt cx="2912" cy="6732"/>
          </a:xfrm>
        </p:grpSpPr>
        <p:sp>
          <p:nvSpPr>
            <p:cNvPr id="11" name="矩形 10"/>
            <p:cNvSpPr/>
            <p:nvPr/>
          </p:nvSpPr>
          <p:spPr>
            <a:xfrm>
              <a:off x="3102" y="3830"/>
              <a:ext cx="1456" cy="673"/>
            </a:xfrm>
            <a:prstGeom prst="rect">
              <a:avLst/>
            </a:prstGeom>
            <a:solidFill>
              <a:srgbClr val="DE9E60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3102" y="4506"/>
              <a:ext cx="1456" cy="673"/>
            </a:xfrm>
            <a:prstGeom prst="rect">
              <a:avLst/>
            </a:prstGeom>
            <a:solidFill>
              <a:srgbClr val="EAB978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102" y="5179"/>
              <a:ext cx="1456" cy="673"/>
            </a:xfrm>
            <a:prstGeom prst="rect">
              <a:avLst/>
            </a:prstGeom>
            <a:solidFill>
              <a:srgbClr val="F7D496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3102" y="5852"/>
              <a:ext cx="1456" cy="673"/>
            </a:xfrm>
            <a:prstGeom prst="rect">
              <a:avLst/>
            </a:prstGeom>
            <a:solidFill>
              <a:srgbClr val="FAE2BB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3102" y="6528"/>
              <a:ext cx="1456" cy="673"/>
            </a:xfrm>
            <a:prstGeom prst="rect">
              <a:avLst/>
            </a:prstGeom>
            <a:solidFill>
              <a:srgbClr val="FCF4D6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3102" y="7198"/>
              <a:ext cx="1456" cy="673"/>
            </a:xfrm>
            <a:prstGeom prst="rect">
              <a:avLst/>
            </a:prstGeom>
            <a:solidFill>
              <a:srgbClr val="A7D19B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646" y="7871"/>
              <a:ext cx="1456" cy="673"/>
            </a:xfrm>
            <a:prstGeom prst="rect">
              <a:avLst/>
            </a:prstGeom>
            <a:solidFill>
              <a:srgbClr val="F3F8FE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1646" y="8544"/>
              <a:ext cx="1456" cy="673"/>
            </a:xfrm>
            <a:prstGeom prst="rect">
              <a:avLst/>
            </a:prstGeom>
            <a:solidFill>
              <a:srgbClr val="CFEAFB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1646" y="9217"/>
              <a:ext cx="1456" cy="673"/>
            </a:xfrm>
            <a:prstGeom prst="rect">
              <a:avLst/>
            </a:prstGeom>
            <a:solidFill>
              <a:srgbClr val="A2D7F9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1646" y="9890"/>
              <a:ext cx="1456" cy="673"/>
            </a:xfrm>
            <a:prstGeom prst="rect">
              <a:avLst/>
            </a:prstGeom>
            <a:solidFill>
              <a:srgbClr val="76C2F4"/>
            </a:solidFill>
            <a:ln w="158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1273810" y="197358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陆高海深（米）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23010" y="2686685"/>
            <a:ext cx="746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5000</a:t>
            </a:r>
            <a:endParaRPr lang="en-US" altLang="zh-CN" sz="2000"/>
          </a:p>
        </p:txBody>
      </p:sp>
      <p:sp>
        <p:nvSpPr>
          <p:cNvPr id="32" name="文本框 31"/>
          <p:cNvSpPr txBox="1"/>
          <p:nvPr/>
        </p:nvSpPr>
        <p:spPr>
          <a:xfrm>
            <a:off x="1223010" y="3088005"/>
            <a:ext cx="746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2000</a:t>
            </a:r>
            <a:endParaRPr lang="en-US" altLang="zh-CN" sz="2000"/>
          </a:p>
        </p:txBody>
      </p:sp>
      <p:sp>
        <p:nvSpPr>
          <p:cNvPr id="33" name="文本框 32"/>
          <p:cNvSpPr txBox="1"/>
          <p:nvPr/>
        </p:nvSpPr>
        <p:spPr>
          <a:xfrm>
            <a:off x="1223010" y="3489325"/>
            <a:ext cx="746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1000</a:t>
            </a:r>
            <a:endParaRPr lang="en-US" altLang="zh-CN" sz="2000"/>
          </a:p>
        </p:txBody>
      </p:sp>
      <p:sp>
        <p:nvSpPr>
          <p:cNvPr id="34" name="文本框 33"/>
          <p:cNvSpPr txBox="1"/>
          <p:nvPr/>
        </p:nvSpPr>
        <p:spPr>
          <a:xfrm>
            <a:off x="1363980" y="3943985"/>
            <a:ext cx="605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500</a:t>
            </a:r>
            <a:endParaRPr lang="en-US" altLang="zh-CN" sz="2000"/>
          </a:p>
        </p:txBody>
      </p:sp>
      <p:sp>
        <p:nvSpPr>
          <p:cNvPr id="35" name="文本框 34"/>
          <p:cNvSpPr txBox="1"/>
          <p:nvPr/>
        </p:nvSpPr>
        <p:spPr>
          <a:xfrm>
            <a:off x="1363980" y="4378325"/>
            <a:ext cx="605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200</a:t>
            </a:r>
            <a:endParaRPr lang="en-US" altLang="zh-CN" sz="2000"/>
          </a:p>
        </p:txBody>
      </p:sp>
      <p:sp>
        <p:nvSpPr>
          <p:cNvPr id="36" name="文本框 35"/>
          <p:cNvSpPr txBox="1"/>
          <p:nvPr/>
        </p:nvSpPr>
        <p:spPr>
          <a:xfrm>
            <a:off x="1645920" y="4829810"/>
            <a:ext cx="323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0</a:t>
            </a:r>
            <a:endParaRPr lang="en-US" altLang="zh-CN" sz="2000"/>
          </a:p>
        </p:txBody>
      </p:sp>
      <p:sp>
        <p:nvSpPr>
          <p:cNvPr id="38" name="文本框 37"/>
          <p:cNvSpPr txBox="1"/>
          <p:nvPr/>
        </p:nvSpPr>
        <p:spPr>
          <a:xfrm>
            <a:off x="1969770" y="5267325"/>
            <a:ext cx="605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200</a:t>
            </a:r>
            <a:endParaRPr lang="en-US" altLang="zh-CN" sz="2000"/>
          </a:p>
        </p:txBody>
      </p:sp>
      <p:sp>
        <p:nvSpPr>
          <p:cNvPr id="39" name="文本框 38"/>
          <p:cNvSpPr txBox="1"/>
          <p:nvPr/>
        </p:nvSpPr>
        <p:spPr>
          <a:xfrm>
            <a:off x="1969770" y="5632450"/>
            <a:ext cx="746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2000</a:t>
            </a:r>
            <a:endParaRPr lang="en-US" altLang="zh-CN" sz="2000"/>
          </a:p>
        </p:txBody>
      </p:sp>
      <p:sp>
        <p:nvSpPr>
          <p:cNvPr id="40" name="文本框 39"/>
          <p:cNvSpPr txBox="1"/>
          <p:nvPr/>
        </p:nvSpPr>
        <p:spPr>
          <a:xfrm>
            <a:off x="1969770" y="6049645"/>
            <a:ext cx="746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/>
              <a:t>4000</a:t>
            </a:r>
            <a:endParaRPr lang="en-US" altLang="zh-CN" sz="2000"/>
          </a:p>
        </p:txBody>
      </p:sp>
      <p:sp>
        <p:nvSpPr>
          <p:cNvPr id="3" name="矩形 2"/>
          <p:cNvSpPr/>
          <p:nvPr/>
        </p:nvSpPr>
        <p:spPr>
          <a:xfrm>
            <a:off x="9060180" y="3881755"/>
            <a:ext cx="863600" cy="460375"/>
          </a:xfrm>
          <a:prstGeom prst="rect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3" idx="1"/>
            <a:endCxn id="14" idx="3"/>
          </p:cNvCxnSpPr>
          <p:nvPr/>
        </p:nvCxnSpPr>
        <p:spPr>
          <a:xfrm flipH="1" flipV="1">
            <a:off x="2894330" y="3502660"/>
            <a:ext cx="616585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513320" y="2226310"/>
            <a:ext cx="863600" cy="460375"/>
          </a:xfrm>
          <a:prstGeom prst="rect">
            <a:avLst/>
          </a:prstGeom>
          <a:noFill/>
          <a:ln w="63500" cmpd="sng">
            <a:solidFill>
              <a:srgbClr val="FFFF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6" idx="1"/>
            <a:endCxn id="17" idx="3"/>
          </p:cNvCxnSpPr>
          <p:nvPr/>
        </p:nvCxnSpPr>
        <p:spPr>
          <a:xfrm flipH="1">
            <a:off x="2894330" y="2456815"/>
            <a:ext cx="4618990" cy="2327910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922010" y="1097915"/>
            <a:ext cx="863600" cy="460375"/>
          </a:xfrm>
          <a:prstGeom prst="rect">
            <a:avLst/>
          </a:prstGeom>
          <a:noFill/>
          <a:ln w="63500" cmpd="sng"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894330" y="1338580"/>
            <a:ext cx="3027680" cy="1746885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958580" y="5392420"/>
            <a:ext cx="863600" cy="329565"/>
          </a:xfrm>
          <a:prstGeom prst="rect">
            <a:avLst/>
          </a:prstGeom>
          <a:noFill/>
          <a:ln w="63500" cmpd="sng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2894330" y="4372610"/>
            <a:ext cx="6064250" cy="1627505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H="1">
            <a:off x="2004695" y="2068195"/>
            <a:ext cx="7622540" cy="3226435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分层设色地形图的阅读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0" y="810260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（一）读海拔高度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0" y="1028700"/>
            <a:ext cx="7213600" cy="5829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23300" y="506730"/>
            <a:ext cx="3568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地图册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P28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巴西地形图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270" y="1620520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/>
              <a:t>读图写出下列各地的海拔高度</a:t>
            </a:r>
            <a:endParaRPr lang="zh-CN" sz="2400" b="1"/>
          </a:p>
        </p:txBody>
      </p:sp>
      <p:graphicFrame>
        <p:nvGraphicFramePr>
          <p:cNvPr id="65" name="表格 64"/>
          <p:cNvGraphicFramePr/>
          <p:nvPr>
            <p:custDataLst>
              <p:tags r:id="rId2"/>
            </p:custDataLst>
          </p:nvPr>
        </p:nvGraphicFramePr>
        <p:xfrm>
          <a:off x="0" y="2601595"/>
          <a:ext cx="4806950" cy="43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475"/>
                <a:gridCol w="2403475"/>
              </a:tblGrid>
              <a:tr h="720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地名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海拔（米）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巴西利亚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马瑙斯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波哥大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库里蒂巴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亚马孙河口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6" name="文本框 65"/>
          <p:cNvSpPr txBox="1"/>
          <p:nvPr/>
        </p:nvSpPr>
        <p:spPr>
          <a:xfrm>
            <a:off x="2623185" y="3399790"/>
            <a:ext cx="1809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1000 - 2000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018155" y="4137025"/>
            <a:ext cx="1131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0 - 200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623185" y="4874260"/>
            <a:ext cx="1809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2000 - 5000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820670" y="5581015"/>
            <a:ext cx="14706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200 - 500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3018155" y="6287770"/>
            <a:ext cx="12331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-200 - 0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分层设色地形图的阅读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0" y="810260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（一）读海拔高度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8400" y="1028700"/>
            <a:ext cx="7213600" cy="5829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23300" y="506730"/>
            <a:ext cx="3568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地图册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P28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巴西地形图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52400" y="1620520"/>
            <a:ext cx="3535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/>
              <a:t>总结一些地形的海拔高度</a:t>
            </a:r>
            <a:endParaRPr lang="zh-CN" sz="2400" b="1"/>
          </a:p>
        </p:txBody>
      </p:sp>
      <p:graphicFrame>
        <p:nvGraphicFramePr>
          <p:cNvPr id="65" name="表格 64"/>
          <p:cNvGraphicFramePr/>
          <p:nvPr>
            <p:custDataLst>
              <p:tags r:id="rId2"/>
            </p:custDataLst>
          </p:nvPr>
        </p:nvGraphicFramePr>
        <p:xfrm>
          <a:off x="0" y="2601595"/>
          <a:ext cx="4806950" cy="4320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390"/>
                <a:gridCol w="3083560"/>
              </a:tblGrid>
              <a:tr h="720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地形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海拔（米）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高原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平原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720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山地</a:t>
                      </a: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631440" y="3408680"/>
            <a:ext cx="99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＞</a:t>
            </a:r>
            <a:r>
              <a:rPr lang="en-US" altLang="zh-CN" sz="2400" b="1">
                <a:solidFill>
                  <a:srgbClr val="FF0000"/>
                </a:solidFill>
              </a:rPr>
              <a:t>500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9550" y="4137025"/>
            <a:ext cx="1131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rgbClr val="FF0000"/>
                </a:solidFill>
              </a:rPr>
              <a:t>0 - 200</a:t>
            </a:r>
            <a:endParaRPr 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9550" y="4865370"/>
            <a:ext cx="99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＞</a:t>
            </a:r>
            <a:r>
              <a:rPr lang="en-US" altLang="zh-CN" sz="2400" b="1">
                <a:solidFill>
                  <a:srgbClr val="FF0000"/>
                </a:solidFill>
              </a:rPr>
              <a:t>500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380095" y="3916680"/>
            <a:ext cx="2354580" cy="541020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6605905" y="2308225"/>
            <a:ext cx="3374390" cy="958850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020000">
            <a:off x="7336790" y="5086985"/>
            <a:ext cx="791845" cy="1838960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0100000">
            <a:off x="6110605" y="2051050"/>
            <a:ext cx="490855" cy="37846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11" grpId="0" bldLvl="0" animBg="1"/>
      <p:bldP spid="12" grpId="0" bldLvl="0" animBg="1"/>
      <p:bldP spid="5" grpId="0"/>
      <p:bldP spid="13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分层设色地形图的阅读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0" y="810260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（一）读海拔高度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2910" y="1620520"/>
            <a:ext cx="69754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P7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第二大题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——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地图册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P8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印度地形图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292100" y="2628900"/>
          <a:ext cx="11525250" cy="266446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305050"/>
                <a:gridCol w="2305050"/>
                <a:gridCol w="2305050"/>
                <a:gridCol w="2305050"/>
                <a:gridCol w="2305050"/>
              </a:tblGrid>
              <a:tr h="95694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青藏高原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恒河平原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孟加拉湾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solidFill>
                            <a:schemeClr val="tx1"/>
                          </a:solidFill>
                        </a:rPr>
                        <a:t>恒河口</a:t>
                      </a:r>
                      <a:endParaRPr lang="zh-CN" altLang="en-US" sz="2400">
                        <a:solidFill>
                          <a:schemeClr val="tx1"/>
                        </a:solidFill>
                      </a:endParaRPr>
                    </a:p>
                  </a:txBody>
                  <a:tcPr anchor="ctr" anchorCtr="0"/>
                </a:tc>
              </a:tr>
              <a:tr h="1707515">
                <a:tc>
                  <a:txBody>
                    <a:bodyPr/>
                    <a:p>
                      <a:pPr algn="ctr" fontAlgn="auto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b="1"/>
                        <a:t>陆高或海深（米）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0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938145" y="4204970"/>
            <a:ext cx="1239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＞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88610" y="4204970"/>
            <a:ext cx="1249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0 - 200</a:t>
            </a:r>
            <a:endParaRPr 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22160" y="3779520"/>
            <a:ext cx="240665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en-US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-4000 - -2000</a:t>
            </a:r>
            <a:endParaRPr lang="en-US" sz="2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海深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2000 - 4000</a:t>
            </a:r>
            <a:endParaRPr lang="en-US" altLang="zh-CN" sz="2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906635" y="3779520"/>
            <a:ext cx="171831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en-US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-200 - 0</a:t>
            </a:r>
            <a:endParaRPr lang="en-US" sz="2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海深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0 - 200</a:t>
            </a:r>
            <a:endParaRPr lang="en-US" altLang="zh-CN" sz="2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0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分层设色地形图的阅读</a:t>
            </a:r>
            <a:endParaRPr lang="zh-CN" altLang="en-US" sz="3200" b="1"/>
          </a:p>
        </p:txBody>
      </p:sp>
      <p:sp>
        <p:nvSpPr>
          <p:cNvPr id="4" name="文本框 3"/>
          <p:cNvSpPr txBox="1"/>
          <p:nvPr/>
        </p:nvSpPr>
        <p:spPr>
          <a:xfrm>
            <a:off x="0" y="810260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（二）读坡度平缓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950" y="61595"/>
            <a:ext cx="5099050" cy="2984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80" y="3368675"/>
            <a:ext cx="5085080" cy="3139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9090" y="1648460"/>
            <a:ext cx="433260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 b="1"/>
              <a:t>读</a:t>
            </a:r>
            <a:r>
              <a:rPr lang="en-US" altLang="zh-CN" sz="2400" b="1"/>
              <a:t>a</a:t>
            </a:r>
            <a:r>
              <a:rPr lang="zh-CN" altLang="en-US" sz="2400" b="1"/>
              <a:t>图比较甲、乙两侧，判断：</a:t>
            </a:r>
            <a:endParaRPr lang="zh-CN" altLang="en-US" sz="2400" b="1"/>
          </a:p>
          <a:p>
            <a:pPr algn="l" fontAlgn="auto">
              <a:lnSpc>
                <a:spcPct val="150000"/>
              </a:lnSpc>
            </a:pPr>
            <a:r>
              <a:rPr lang="zh-CN" altLang="en-US" sz="2400" b="1"/>
              <a:t>甲侧为</a:t>
            </a:r>
            <a:r>
              <a:rPr lang="en-US" altLang="zh-CN" sz="2400" b="1"/>
              <a:t>______</a:t>
            </a:r>
            <a:r>
              <a:rPr lang="zh-CN" altLang="en-US" sz="2400" b="1"/>
              <a:t>坡（缓坡</a:t>
            </a:r>
            <a:r>
              <a:rPr lang="en-US" altLang="zh-CN" sz="2400" b="1"/>
              <a:t>/</a:t>
            </a:r>
            <a:r>
              <a:rPr lang="zh-CN" altLang="en-US" sz="2400" b="1"/>
              <a:t>陡坡）</a:t>
            </a:r>
            <a:endParaRPr lang="zh-CN" altLang="en-US" sz="2400" b="1"/>
          </a:p>
          <a:p>
            <a:pPr algn="l" fontAlgn="auto">
              <a:lnSpc>
                <a:spcPct val="150000"/>
              </a:lnSpc>
            </a:pPr>
            <a:r>
              <a:rPr lang="zh-CN" altLang="en-US" sz="2400" b="1">
                <a:sym typeface="+mn-ea"/>
              </a:rPr>
              <a:t>乙侧为</a:t>
            </a:r>
            <a:r>
              <a:rPr lang="en-US" altLang="zh-CN" sz="2400" b="1">
                <a:sym typeface="+mn-ea"/>
              </a:rPr>
              <a:t>______</a:t>
            </a:r>
            <a:r>
              <a:rPr lang="zh-CN" altLang="en-US" sz="2400" b="1">
                <a:sym typeface="+mn-ea"/>
              </a:rPr>
              <a:t>坡（缓坡</a:t>
            </a:r>
            <a:r>
              <a:rPr lang="en-US" altLang="zh-CN" sz="2400" b="1">
                <a:sym typeface="+mn-ea"/>
              </a:rPr>
              <a:t>/</a:t>
            </a:r>
            <a:r>
              <a:rPr lang="zh-CN" altLang="en-US" sz="2400" b="1">
                <a:sym typeface="+mn-ea"/>
              </a:rPr>
              <a:t>陡坡）</a:t>
            </a:r>
            <a:endParaRPr lang="zh-CN" altLang="en-US" sz="2400" b="1">
              <a:sym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7237730" y="1026160"/>
            <a:ext cx="1299845" cy="1137920"/>
          </a:xfrm>
          <a:prstGeom prst="line">
            <a:avLst/>
          </a:prstGeom>
          <a:ln w="635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647825" y="220726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缓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647825" y="276733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陡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11950" y="31115"/>
            <a:ext cx="10915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（</a:t>
            </a:r>
            <a:r>
              <a:rPr lang="en-US" altLang="zh-CN" sz="2800" b="1"/>
              <a:t>a</a:t>
            </a:r>
            <a:r>
              <a:rPr lang="zh-CN" altLang="en-US" sz="2800" b="1"/>
              <a:t>）</a:t>
            </a:r>
            <a:endParaRPr lang="zh-CN" altLang="en-US" sz="2800" b="1"/>
          </a:p>
        </p:txBody>
      </p:sp>
      <p:sp>
        <p:nvSpPr>
          <p:cNvPr id="12" name="文本框 11"/>
          <p:cNvSpPr txBox="1"/>
          <p:nvPr/>
        </p:nvSpPr>
        <p:spPr>
          <a:xfrm>
            <a:off x="6659880" y="3368675"/>
            <a:ext cx="11112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（</a:t>
            </a:r>
            <a:r>
              <a:rPr lang="en-US" altLang="zh-CN" sz="2800" b="1"/>
              <a:t>b</a:t>
            </a:r>
            <a:r>
              <a:rPr lang="zh-CN" altLang="en-US" sz="2800" b="1"/>
              <a:t>）</a:t>
            </a:r>
            <a:endParaRPr lang="zh-CN" altLang="en-US" sz="2800" b="1"/>
          </a:p>
        </p:txBody>
      </p:sp>
      <p:cxnSp>
        <p:nvCxnSpPr>
          <p:cNvPr id="14" name="直接连接符 13"/>
          <p:cNvCxnSpPr/>
          <p:nvPr/>
        </p:nvCxnSpPr>
        <p:spPr>
          <a:xfrm>
            <a:off x="9949815" y="567690"/>
            <a:ext cx="1081405" cy="163957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6200" y="3891915"/>
            <a:ext cx="6583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你可以从中归纳出缓坡与陡坡的等高线特征吗？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9090" y="4842510"/>
            <a:ext cx="5394325" cy="1845310"/>
          </a:xfrm>
          <a:prstGeom prst="rect">
            <a:avLst/>
          </a:prstGeom>
          <a:pattFill prst="pct30">
            <a:fgClr>
              <a:srgbClr val="00B0F0"/>
            </a:fgClr>
            <a:bgClr>
              <a:schemeClr val="bg1"/>
            </a:bgClr>
          </a:patt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分层设色地形图坡度的判读：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缓坡等高线稀疏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陡坡等高线密集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5" grpId="0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分层设色地形图综合训练</a:t>
            </a:r>
            <a:endParaRPr lang="zh-CN" altLang="en-US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3642"/>
          <a:stretch>
            <a:fillRect/>
          </a:stretch>
        </p:blipFill>
        <p:spPr>
          <a:xfrm>
            <a:off x="5706110" y="1326515"/>
            <a:ext cx="6485890" cy="43497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770" y="1039495"/>
            <a:ext cx="576834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400" b="1">
                <a:latin typeface="黑体" panose="02010609060101010101" charset="-122"/>
                <a:ea typeface="黑体" panose="02010609060101010101" charset="-122"/>
              </a:rPr>
              <a:t>读右图，回答：</a:t>
            </a:r>
            <a:endParaRPr lang="zh-CN" sz="2400" b="1">
              <a:latin typeface="黑体" panose="02010609060101010101" charset="-122"/>
              <a:ea typeface="黑体" panose="02010609060101010101" charset="-122"/>
            </a:endParaRPr>
          </a:p>
          <a:p>
            <a:endParaRPr lang="zh-CN" sz="2400" b="1">
              <a:latin typeface="黑体" panose="02010609060101010101" charset="-122"/>
              <a:ea typeface="黑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判断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四点的海拔高度：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）海拔高度相等的点是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______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）海拔高度最高的点是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______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①和②是两条徒步路线，其中适用于初学者、容易行进的是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_________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路线。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14115" y="2262505"/>
            <a:ext cx="6934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AB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31920" y="2855595"/>
            <a:ext cx="4222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64230" y="453390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①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869170" y="2493645"/>
            <a:ext cx="244475" cy="2908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8453755" y="4135755"/>
            <a:ext cx="244475" cy="2908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11320780" y="3137535"/>
            <a:ext cx="244475" cy="2908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984865" y="3790950"/>
            <a:ext cx="244475" cy="2908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223885" y="4689475"/>
            <a:ext cx="1232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332720" y="4229100"/>
            <a:ext cx="1232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558145" y="2409190"/>
            <a:ext cx="1232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600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869170" y="1680845"/>
            <a:ext cx="12325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800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 flipH="1">
            <a:off x="8317230" y="2076450"/>
            <a:ext cx="2131695" cy="2548890"/>
          </a:xfrm>
          <a:prstGeom prst="line">
            <a:avLst/>
          </a:prstGeom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11038840" y="2566670"/>
            <a:ext cx="669925" cy="1569085"/>
          </a:xfrm>
          <a:prstGeom prst="line">
            <a:avLst/>
          </a:prstGeom>
          <a:ln w="28575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0080308" y="4782820"/>
            <a:ext cx="1710055" cy="119888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等高线密集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坡陡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720648" y="5318125"/>
            <a:ext cx="1710055" cy="119888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等高线稀疏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坡缓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19" grpId="0" animBg="1"/>
      <p:bldP spid="22" grpId="0" animBg="1"/>
      <p:bldP spid="24" grpId="0"/>
      <p:bldP spid="25" grpId="0"/>
      <p:bldP spid="26" grpId="0"/>
      <p:bldP spid="27" grpId="0"/>
      <p:bldP spid="16" grpId="0"/>
      <p:bldP spid="17" grpId="0"/>
      <p:bldP spid="31" grpId="0" animBg="1"/>
      <p:bldP spid="32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p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形形色色的地图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552950" cy="70040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607560" y="2644140"/>
            <a:ext cx="75145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020年12月8日，中国国家主席习近平同尼泊尔总统班达里互致信函，共同宣布珠穆朗玛峰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最新海拔高度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为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8848.86米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77410" y="283845"/>
            <a:ext cx="75145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020年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27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11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时许，中国2020珠峰高程测量登山队成功登顶珠峰。此次登顶珠峰的中国人还有更重要的使命——测量珠峰高程。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77410" y="4805045"/>
            <a:ext cx="2157095" cy="17125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089775" y="5277485"/>
            <a:ext cx="48958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/>
              <a:t>≈</a:t>
            </a:r>
            <a:endParaRPr lang="en-US" altLang="zh-CN" sz="4400" b="1"/>
          </a:p>
        </p:txBody>
      </p:sp>
      <p:pic>
        <p:nvPicPr>
          <p:cNvPr id="101" name="图片 100"/>
          <p:cNvPicPr/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438640" y="4341495"/>
            <a:ext cx="1547495" cy="2324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075930" y="5277485"/>
            <a:ext cx="13627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>
                <a:solidFill>
                  <a:srgbClr val="FF0000"/>
                </a:solidFill>
              </a:rPr>
              <a:t>19</a:t>
            </a:r>
            <a:r>
              <a:rPr lang="zh-CN" altLang="en-US" sz="4400" b="1">
                <a:solidFill>
                  <a:srgbClr val="FF0000"/>
                </a:solidFill>
              </a:rPr>
              <a:t>个</a:t>
            </a:r>
            <a:endParaRPr lang="zh-CN" altLang="en-US" sz="4400" b="1">
              <a:solidFill>
                <a:srgbClr val="FF0000"/>
              </a:solidFill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:/Users/deng/AppData/Local/Temp/picturecompress_20210905141410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9370" y="0"/>
            <a:ext cx="12231370" cy="53733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1155" y="5726430"/>
            <a:ext cx="942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为什么世界最高峰珠穆朗玛峰看着又不是那么独树一帜呢？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328285" y="88265"/>
            <a:ext cx="6228080" cy="52197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那是因为我们选取的参照物不同！！！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6145" y="916305"/>
            <a:ext cx="1605280" cy="64516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海</a:t>
            </a:r>
            <a:r>
              <a:rPr lang="en-US" altLang="zh-CN" sz="3600">
                <a:solidFill>
                  <a:schemeClr val="bg1"/>
                </a:solidFill>
              </a:rPr>
              <a:t>    </a:t>
            </a:r>
            <a:r>
              <a:rPr lang="zh-CN" altLang="en-US" sz="3600">
                <a:solidFill>
                  <a:schemeClr val="bg1"/>
                </a:solidFill>
              </a:rPr>
              <a:t>拔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28285" y="916305"/>
            <a:ext cx="5161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某一地点高出</a:t>
            </a:r>
            <a:r>
              <a:rPr lang="zh-CN" altLang="en-US" sz="2800" b="1">
                <a:solidFill>
                  <a:srgbClr val="FF0000"/>
                </a:solidFill>
              </a:rPr>
              <a:t>海平面</a:t>
            </a:r>
            <a:r>
              <a:rPr lang="zh-CN" altLang="en-US" sz="2800"/>
              <a:t>的</a:t>
            </a:r>
            <a:r>
              <a:rPr lang="zh-CN" altLang="en-US" sz="2800" b="1"/>
              <a:t>垂直距离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1723390" y="2029460"/>
            <a:ext cx="2011680" cy="64516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sz="3600">
                <a:solidFill>
                  <a:schemeClr val="bg1"/>
                </a:solidFill>
              </a:rPr>
              <a:t>相对高度</a:t>
            </a:r>
            <a:endParaRPr lang="zh-CN" sz="36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8285" y="2029460"/>
            <a:ext cx="5516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某一地点高出</a:t>
            </a:r>
            <a:r>
              <a:rPr lang="zh-CN" altLang="en-US" sz="2800" b="1">
                <a:solidFill>
                  <a:srgbClr val="FF0000"/>
                </a:solidFill>
              </a:rPr>
              <a:t>另一地点</a:t>
            </a:r>
            <a:r>
              <a:rPr lang="zh-CN" altLang="en-US" sz="2800"/>
              <a:t>的</a:t>
            </a:r>
            <a:r>
              <a:rPr lang="zh-CN" altLang="en-US" sz="2800" b="1"/>
              <a:t>垂直距离</a:t>
            </a:r>
            <a:endParaRPr lang="zh-CN" altLang="en-US" sz="2800" b="1"/>
          </a:p>
        </p:txBody>
      </p:sp>
      <p:sp>
        <p:nvSpPr>
          <p:cNvPr id="9" name="文本框 8"/>
          <p:cNvSpPr txBox="1"/>
          <p:nvPr/>
        </p:nvSpPr>
        <p:spPr>
          <a:xfrm>
            <a:off x="2511425" y="916305"/>
            <a:ext cx="2138680" cy="64516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/</a:t>
            </a:r>
            <a:r>
              <a:rPr lang="zh-CN" altLang="en-US" sz="3600">
                <a:solidFill>
                  <a:schemeClr val="bg1"/>
                </a:solidFill>
              </a:rPr>
              <a:t>绝对高度</a:t>
            </a:r>
            <a:endParaRPr lang="zh-CN" altLang="en-US" sz="360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9365" y="2971800"/>
            <a:ext cx="9575800" cy="388620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2973070" y="3785870"/>
            <a:ext cx="0" cy="2886710"/>
          </a:xfrm>
          <a:prstGeom prst="straightConnector1">
            <a:avLst/>
          </a:prstGeom>
          <a:ln w="762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955290" y="6053455"/>
            <a:ext cx="63690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575050" y="6044565"/>
            <a:ext cx="0" cy="6019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039620" y="3777615"/>
            <a:ext cx="95059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022475" y="6680835"/>
            <a:ext cx="950595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015615" y="5142230"/>
            <a:ext cx="1130300" cy="4603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海</a:t>
            </a:r>
            <a:r>
              <a:rPr lang="en-US" altLang="zh-CN" sz="2400">
                <a:solidFill>
                  <a:schemeClr val="bg1"/>
                </a:solidFill>
              </a:rPr>
              <a:t>    </a:t>
            </a:r>
            <a:r>
              <a:rPr lang="zh-CN" altLang="en-US" sz="2400">
                <a:solidFill>
                  <a:schemeClr val="bg1"/>
                </a:solidFill>
              </a:rPr>
              <a:t>拔</a:t>
            </a:r>
            <a:endParaRPr lang="zh-CN" altLang="en-US" sz="2400">
              <a:solidFill>
                <a:schemeClr val="bg1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039620" y="3762375"/>
            <a:ext cx="77450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4345940" y="4585335"/>
            <a:ext cx="12871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6757670" y="5142230"/>
            <a:ext cx="12871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044815" y="6027420"/>
            <a:ext cx="128714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053330" y="3759835"/>
            <a:ext cx="0" cy="84582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164455" y="3902710"/>
            <a:ext cx="1402080" cy="4603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sz="2400">
                <a:solidFill>
                  <a:schemeClr val="bg1"/>
                </a:solidFill>
              </a:rPr>
              <a:t>相对高度</a:t>
            </a:r>
            <a:endParaRPr lang="zh-CN" sz="2400">
              <a:solidFill>
                <a:schemeClr val="bg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7204075" y="3777615"/>
            <a:ext cx="0" cy="1334135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331710" y="4124960"/>
            <a:ext cx="1402080" cy="4603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sz="2400">
                <a:solidFill>
                  <a:schemeClr val="bg1"/>
                </a:solidFill>
              </a:rPr>
              <a:t>相对高度</a:t>
            </a:r>
            <a:endParaRPr lang="zh-CN" sz="2400">
              <a:solidFill>
                <a:schemeClr val="bg1"/>
              </a:solidFill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8970645" y="3777615"/>
            <a:ext cx="0" cy="2258695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9207500" y="4651375"/>
            <a:ext cx="1402080" cy="4603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sz="2400">
                <a:solidFill>
                  <a:schemeClr val="bg1"/>
                </a:solidFill>
              </a:rPr>
              <a:t>相对高度</a:t>
            </a:r>
            <a:endParaRPr lang="zh-CN" sz="2400">
              <a:solidFill>
                <a:schemeClr val="bg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908925" y="5111750"/>
            <a:ext cx="0" cy="915670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6238875" y="5423535"/>
            <a:ext cx="1402080" cy="4603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sz="2400">
                <a:solidFill>
                  <a:schemeClr val="bg1"/>
                </a:solidFill>
              </a:rPr>
              <a:t>相对高度</a:t>
            </a:r>
            <a:endParaRPr lang="zh-CN" sz="240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88265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海拔（绝对高度）与相对高度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19" grpId="0" animBg="1"/>
      <p:bldP spid="2" grpId="0" animBg="1"/>
      <p:bldP spid="7" grpId="0" animBg="1"/>
      <p:bldP spid="8" grpId="0"/>
      <p:bldP spid="25" grpId="0" animBg="1"/>
      <p:bldP spid="27" grpId="0" animBg="1"/>
      <p:bldP spid="30" grpId="0" animBg="1"/>
      <p:bldP spid="32" grpId="0" animBg="1"/>
      <p:bldP spid="9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06145" y="916305"/>
            <a:ext cx="1605280" cy="64516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altLang="en-US" sz="3600">
                <a:solidFill>
                  <a:schemeClr val="bg1"/>
                </a:solidFill>
              </a:rPr>
              <a:t>海</a:t>
            </a:r>
            <a:r>
              <a:rPr lang="en-US" altLang="zh-CN" sz="3600">
                <a:solidFill>
                  <a:schemeClr val="bg1"/>
                </a:solidFill>
              </a:rPr>
              <a:t>    </a:t>
            </a:r>
            <a:r>
              <a:rPr lang="zh-CN" altLang="en-US" sz="3600">
                <a:solidFill>
                  <a:schemeClr val="bg1"/>
                </a:solidFill>
              </a:rPr>
              <a:t>拔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28285" y="916305"/>
            <a:ext cx="5161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某一地点高出</a:t>
            </a:r>
            <a:r>
              <a:rPr lang="zh-CN" altLang="en-US" sz="2800" b="1">
                <a:solidFill>
                  <a:srgbClr val="FF0000"/>
                </a:solidFill>
              </a:rPr>
              <a:t>海平面</a:t>
            </a:r>
            <a:r>
              <a:rPr lang="zh-CN" altLang="en-US" sz="2800"/>
              <a:t>的</a:t>
            </a:r>
            <a:r>
              <a:rPr lang="zh-CN" altLang="en-US" sz="2800" b="1"/>
              <a:t>垂直距离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1723390" y="2317115"/>
            <a:ext cx="2011680" cy="64516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sz="3600">
                <a:solidFill>
                  <a:schemeClr val="bg1"/>
                </a:solidFill>
              </a:rPr>
              <a:t>相对高度</a:t>
            </a:r>
            <a:endParaRPr lang="zh-CN" sz="360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28285" y="2317115"/>
            <a:ext cx="5516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某一地点高出</a:t>
            </a:r>
            <a:r>
              <a:rPr lang="zh-CN" altLang="en-US" sz="2800" b="1">
                <a:solidFill>
                  <a:srgbClr val="FF0000"/>
                </a:solidFill>
              </a:rPr>
              <a:t>另一地点</a:t>
            </a:r>
            <a:r>
              <a:rPr lang="zh-CN" altLang="en-US" sz="2800"/>
              <a:t>的</a:t>
            </a:r>
            <a:r>
              <a:rPr lang="zh-CN" altLang="en-US" sz="2800" b="1"/>
              <a:t>垂直距离</a:t>
            </a:r>
            <a:endParaRPr lang="zh-CN" altLang="en-US" sz="2800" b="1"/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67385" y="3959225"/>
            <a:ext cx="3175000" cy="2114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2511425" y="916305"/>
            <a:ext cx="2138680" cy="64516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en-US" altLang="zh-CN" sz="3600">
                <a:solidFill>
                  <a:schemeClr val="bg1"/>
                </a:solidFill>
              </a:rPr>
              <a:t>/</a:t>
            </a:r>
            <a:r>
              <a:rPr lang="zh-CN" altLang="en-US" sz="3600">
                <a:solidFill>
                  <a:schemeClr val="bg1"/>
                </a:solidFill>
              </a:rPr>
              <a:t>绝对高度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22140" y="4526915"/>
            <a:ext cx="7329170" cy="175323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黄海平均水深44米，海底平缓，相对于其他海域来说，受到气候的影响较小，水流流速较缓慢，水面相对平稳。所以统一用黄海作为水平基准。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32935" y="3851275"/>
            <a:ext cx="7058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中国选取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黄海海平面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作为海拔的起始高程。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88265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海拔（绝对高度）与相对高度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12000"/>
          </a:blip>
          <a:stretch>
            <a:fillRect/>
          </a:stretch>
        </p:blipFill>
        <p:spPr>
          <a:xfrm>
            <a:off x="1039495" y="648335"/>
            <a:ext cx="9602470" cy="3896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3525" y="4649470"/>
            <a:ext cx="90582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）甲地的海拔是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；乙地的海拔是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丙地的海拔是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；丁地的海拔是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31210" y="4649470"/>
            <a:ext cx="1165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4000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44790" y="4649470"/>
            <a:ext cx="1165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2800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31210" y="5315585"/>
            <a:ext cx="1165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2000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44790" y="5315585"/>
            <a:ext cx="996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800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22225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海拔（绝对高度）与相对高度</a:t>
            </a:r>
            <a:endParaRPr lang="zh-CN" altLang="en-US" sz="28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lum contrast="12000"/>
          </a:blip>
          <a:stretch>
            <a:fillRect/>
          </a:stretch>
        </p:blipFill>
        <p:spPr>
          <a:xfrm>
            <a:off x="1039495" y="648335"/>
            <a:ext cx="9602470" cy="3896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6915" y="4649470"/>
            <a:ext cx="72517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）甲地和乙地的相对高度是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___________________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乙地和丁地的相对高度是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___________________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07075" y="4649470"/>
            <a:ext cx="1165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1200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07075" y="5337175"/>
            <a:ext cx="1165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2000</a:t>
            </a:r>
            <a:r>
              <a:rPr lang="zh-CN" altLang="en-US" sz="2400" b="1">
                <a:solidFill>
                  <a:srgbClr val="FF0000"/>
                </a:solidFill>
              </a:rPr>
              <a:t>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22225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海拔（绝对高度）与相对高度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8"/>
  <p:tag name="KSO_WM_UNIT_LAYERLEVEL" val="1"/>
  <p:tag name="KSO_WM_TAG_VERSION" val="1.0"/>
  <p:tag name="KSO_WM_BEAUTIFY_FLAG" val="#wm#"/>
  <p:tag name="KSO_WM_UNIT_TYPE" val="i"/>
  <p:tag name="KSO_WM_UNIT_INDEX" val="8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2588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THUMBS_INDEX" val="1、3、7、15"/>
  <p:tag name="KSO_WM_TEMPLATE_SUBCATEGORY" val="0"/>
  <p:tag name="KSO_WM_TAG_VERSION" val="1.0"/>
  <p:tag name="KSO_WM_BEAUTIFY_FLAG" val="#wm#"/>
  <p:tag name="KSO_WM_TEMPLATE_CATEGORY" val="custom"/>
  <p:tag name="KSO_WM_TEMPLATE_INDEX" val="20202588"/>
  <p:tag name="KSO_WM_TEMPLATE_MASTER_TYPE" val="1"/>
  <p:tag name="KSO_WM_TEMPLATE_COLOR_TYPE" val="1"/>
  <p:tag name="KSO_WM_TEMPLATE_MASTER_THUMB_INDEX" val="18"/>
  <p:tag name="KSO_WM_UNIT_SHOW_EDIT_AREA_INDICATION" val="0"/>
</p:tagLst>
</file>

<file path=ppt/tags/tag131.xml><?xml version="1.0" encoding="utf-8"?>
<p:tagLst xmlns:p="http://schemas.openxmlformats.org/presentationml/2006/main">
  <p:tag name="KSO_WM_UNIT_PLACING_PICTURE_USER_VIEWPORT" val="{&quot;height&quot;:3871,&quot;width&quot;:6515}"/>
</p:tagLst>
</file>

<file path=ppt/tags/tag132.xml><?xml version="1.0" encoding="utf-8"?>
<p:tagLst xmlns:p="http://schemas.openxmlformats.org/presentationml/2006/main">
  <p:tag name="KSO_WM_UNIT_PLACING_PICTURE_USER_VIEWPORT" val="{&quot;height&quot;:3871,&quot;width&quot;:6058}"/>
</p:tagLst>
</file>

<file path=ppt/tags/tag133.xml><?xml version="1.0" encoding="utf-8"?>
<p:tagLst xmlns:p="http://schemas.openxmlformats.org/presentationml/2006/main">
  <p:tag name="KSO_WM_UNIT_PLACING_PICTURE_USER_VIEWPORT" val="{&quot;height&quot;:3872,&quot;width&quot;:5729}"/>
</p:tagLst>
</file>

<file path=ppt/tags/tag134.xml><?xml version="1.0" encoding="utf-8"?>
<p:tagLst xmlns:p="http://schemas.openxmlformats.org/presentationml/2006/main">
  <p:tag name="KSO_WM_UNIT_PLACING_PICTURE_USER_VIEWPORT" val="{&quot;height&quot;:4382,&quot;width&quot;:6742}"/>
</p:tagLst>
</file>

<file path=ppt/tags/tag135.xml><?xml version="1.0" encoding="utf-8"?>
<p:tagLst xmlns:p="http://schemas.openxmlformats.org/presentationml/2006/main">
  <p:tag name="KSO_WM_UNIT_PLACING_PICTURE_USER_VIEWPORT" val="{&quot;height&quot;:4381,&quot;width&quot;:7841}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38.xml><?xml version="1.0" encoding="utf-8"?>
<p:tagLst xmlns:p="http://schemas.openxmlformats.org/presentationml/2006/main">
  <p:tag name="KSO_WM_TEMPLATE_CATEGORY" val="custom"/>
  <p:tag name="KSO_WM_TEMPLATE_INDEX" val="20202588"/>
</p:tagLst>
</file>

<file path=ppt/tags/tag139.xml><?xml version="1.0" encoding="utf-8"?>
<p:tagLst xmlns:p="http://schemas.openxmlformats.org/presentationml/2006/main">
  <p:tag name="KSO_WM_UNIT_PLACING_PICTURE_USER_VIEWPORT" val="{&quot;height&quot;:11030,&quot;width&quot;:7170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PLACING_PICTURE_USER_VIEWPORT" val="{&quot;height&quot;:2697,&quot;width&quot;:3397}"/>
</p:tagLst>
</file>

<file path=ppt/tags/tag141.xml><?xml version="1.0" encoding="utf-8"?>
<p:tagLst xmlns:p="http://schemas.openxmlformats.org/presentationml/2006/main">
  <p:tag name="KSO_WM_UNIT_PLACING_PICTURE_USER_VIEWPORT" val="{&quot;height&quot;:10800,&quot;width&quot;:7190}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46.xml><?xml version="1.0" encoding="utf-8"?>
<p:tagLst xmlns:p="http://schemas.openxmlformats.org/presentationml/2006/main">
  <p:tag name="KSO_WM_UNIT_PLACING_PICTURE_USER_VIEWPORT" val="{&quot;height&quot;:6137,&quot;width&quot;:15122}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59.xml><?xml version="1.0" encoding="utf-8"?>
<p:tagLst xmlns:p="http://schemas.openxmlformats.org/presentationml/2006/main">
  <p:tag name="KSO_WM_UNIT_TABLE_BEAUTIFY" val="smartTable{b5d1a1a5-e034-4929-b18b-5d581c066987}"/>
  <p:tag name="TABLE_ENDDRAG_ORIGIN_RECT" val="378*212"/>
  <p:tag name="TABLE_ENDDRAG_RECT" val="12*236*378*21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62.xml><?xml version="1.0" encoding="utf-8"?>
<p:tagLst xmlns:p="http://schemas.openxmlformats.org/presentationml/2006/main">
  <p:tag name="KSO_WM_UNIT_TABLE_BEAUTIFY" val="smartTable{b5d1a1a5-e034-4929-b18b-5d581c066987}"/>
  <p:tag name="TABLE_ENDDRAG_ORIGIN_RECT" val="378*212"/>
  <p:tag name="TABLE_ENDDRAG_RECT" val="12*236*378*212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64.xml><?xml version="1.0" encoding="utf-8"?>
<p:tagLst xmlns:p="http://schemas.openxmlformats.org/presentationml/2006/main">
  <p:tag name="KSO_WM_UNIT_TABLE_BEAUTIFY" val="smartTable{b5d1a1a5-e034-4929-b18b-5d581c066987}"/>
  <p:tag name="TABLE_ENDDRAG_ORIGIN_RECT" val="378*212"/>
  <p:tag name="TABLE_ENDDRAG_RECT" val="12*236*378*212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66.xml><?xml version="1.0" encoding="utf-8"?>
<p:tagLst xmlns:p="http://schemas.openxmlformats.org/presentationml/2006/main">
  <p:tag name="KSO_WM_UNIT_TABLE_BEAUTIFY" val="smartTable{38173239-490e-4aa0-b8d9-66d81c3922b4}"/>
  <p:tag name="TABLE_ENDDRAG_ORIGIN_RECT" val="907*268"/>
  <p:tag name="TABLE_ENDDRAG_RECT" val="23*207*907*268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588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COMMONDATA" val="eyJoZGlkIjoiNjZiZjBjN2YyM2Q3YWZkOGVjZTIzYzdkYTU5OGViNmIifQ==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general"/>
  <p:tag name="KSO_WM_SLIDE_BK_DARK_LIGHT" val="2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  <p:tag name="KSO_WM_SLIDE_BK_DARK_LIGHT" val="2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frame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leftRight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44">
      <a:dk1>
        <a:srgbClr val="000000"/>
      </a:dk1>
      <a:lt1>
        <a:srgbClr val="FFFFFF"/>
      </a:lt1>
      <a:dk2>
        <a:srgbClr val="EAF9F4"/>
      </a:dk2>
      <a:lt2>
        <a:srgbClr val="FFFFFF"/>
      </a:lt2>
      <a:accent1>
        <a:srgbClr val="7ED9CD"/>
      </a:accent1>
      <a:accent2>
        <a:srgbClr val="88DABD"/>
      </a:accent2>
      <a:accent3>
        <a:srgbClr val="96D9AA"/>
      </a:accent3>
      <a:accent4>
        <a:srgbClr val="B9DF9E"/>
      </a:accent4>
      <a:accent5>
        <a:srgbClr val="BED385"/>
      </a:accent5>
      <a:accent6>
        <a:srgbClr val="D3C978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2104</Words>
  <Application>WPS 演示</Application>
  <PresentationFormat>宽屏</PresentationFormat>
  <Paragraphs>373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汉仪旗黑-85S</vt:lpstr>
      <vt:lpstr>黑体</vt:lpstr>
      <vt:lpstr>华文行楷</vt:lpstr>
      <vt:lpstr>华文楷体</vt:lpstr>
      <vt:lpstr>Arial Unicode MS</vt:lpstr>
      <vt:lpstr>Calibri</vt:lpstr>
      <vt:lpstr>Wingdings</vt:lpstr>
      <vt:lpstr>Office 主题​​</vt:lpstr>
      <vt:lpstr>PowerPoint 演示文稿</vt:lpstr>
      <vt:lpstr>PowerPoint 演示文稿</vt:lpstr>
      <vt:lpstr>形形色色的地图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deng</dc:creator>
  <cp:lastModifiedBy>邓启帆</cp:lastModifiedBy>
  <cp:revision>49</cp:revision>
  <dcterms:created xsi:type="dcterms:W3CDTF">2021-08-28T12:31:00Z</dcterms:created>
  <dcterms:modified xsi:type="dcterms:W3CDTF">2022-08-04T07:31:20Z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2EF0730282A74D1E9878FA5F851AE866</vt:lpwstr>
  </property>
  <property fmtid="{D5CDD505-2E9C-101B-9397-08002B2CF9AE}" pid="3" name="KSOProductBuildVer">
    <vt:lpwstr>2052-11.1.0.11875</vt:lpwstr>
  </property>
  <property fmtid="{D5CDD505-2E9C-101B-9397-08002B2CF9AE}" pid="4" name="KSOSaveFontToCloudKey">
    <vt:lpwstr>306701135_btnclosed</vt:lpwstr>
  </property>
</Properties>
</file>